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12" y="-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5CFB-9C15-B242-A0F1-58CD047CD4BE}" type="datetimeFigureOut">
              <a:rPr lang="en-US" smtClean="0"/>
              <a:t>4/2/16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8591-3E3A-F24D-B605-011AE19EF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5CFB-9C15-B242-A0F1-58CD047CD4BE}" type="datetimeFigureOut">
              <a:rPr lang="en-US" smtClean="0"/>
              <a:t>4/2/16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8591-3E3A-F24D-B605-011AE19EF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035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5CFB-9C15-B242-A0F1-58CD047CD4BE}" type="datetimeFigureOut">
              <a:rPr lang="en-US" smtClean="0"/>
              <a:t>4/2/16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8591-3E3A-F24D-B605-011AE19EF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295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5CFB-9C15-B242-A0F1-58CD047CD4BE}" type="datetimeFigureOut">
              <a:rPr lang="en-US" smtClean="0"/>
              <a:t>4/2/16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8591-3E3A-F24D-B605-011AE19EF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327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5CFB-9C15-B242-A0F1-58CD047CD4BE}" type="datetimeFigureOut">
              <a:rPr lang="en-US" smtClean="0"/>
              <a:t>4/2/16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8591-3E3A-F24D-B605-011AE19EF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994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5CFB-9C15-B242-A0F1-58CD047CD4BE}" type="datetimeFigureOut">
              <a:rPr lang="en-US" smtClean="0"/>
              <a:t>4/2/16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8591-3E3A-F24D-B605-011AE19EF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773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5CFB-9C15-B242-A0F1-58CD047CD4BE}" type="datetimeFigureOut">
              <a:rPr lang="en-US" smtClean="0"/>
              <a:t>4/2/16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8591-3E3A-F24D-B605-011AE19EF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20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5CFB-9C15-B242-A0F1-58CD047CD4BE}" type="datetimeFigureOut">
              <a:rPr lang="en-US" smtClean="0"/>
              <a:t>4/2/16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8591-3E3A-F24D-B605-011AE19EF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523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5CFB-9C15-B242-A0F1-58CD047CD4BE}" type="datetimeFigureOut">
              <a:rPr lang="en-US" smtClean="0"/>
              <a:t>4/2/16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8591-3E3A-F24D-B605-011AE19EF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456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45167"/>
            <a:ext cx="3008313" cy="84179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45167"/>
            <a:ext cx="5111750" cy="518099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86957"/>
            <a:ext cx="3008313" cy="433920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5CFB-9C15-B242-A0F1-58CD047CD4BE}" type="datetimeFigureOut">
              <a:rPr lang="en-US" smtClean="0"/>
              <a:t>4/2/16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8591-3E3A-F24D-B605-011AE19EF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333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5CFB-9C15-B242-A0F1-58CD047CD4BE}" type="datetimeFigureOut">
              <a:rPr lang="en-US" smtClean="0"/>
              <a:t>4/2/16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8591-3E3A-F24D-B605-011AE19EF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526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5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785" y="66282"/>
            <a:ext cx="6107011" cy="8506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22386"/>
            <a:ext cx="8229600" cy="50037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75CFB-9C15-B242-A0F1-58CD047CD4BE}" type="datetimeFigureOut">
              <a:rPr lang="en-US" smtClean="0"/>
              <a:t>4/2/16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mfa</a:t>
            </a:r>
            <a:r>
              <a:rPr lang="en-US" dirty="0" smtClean="0"/>
              <a:t> </a:t>
            </a:r>
            <a:fld id="{3B328591-3E3A-F24D-B605-011AE19EF8A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SBN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5400"/>
            <a:ext cx="990785" cy="990785"/>
          </a:xfrm>
          <a:prstGeom prst="rect">
            <a:avLst/>
          </a:prstGeom>
        </p:spPr>
      </p:pic>
      <p:pic>
        <p:nvPicPr>
          <p:cNvPr id="9" name="Picture 8" descr="webglobelg.jp2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753" y="-1"/>
            <a:ext cx="965385" cy="965385"/>
          </a:xfrm>
          <a:prstGeom prst="rect">
            <a:avLst/>
          </a:prstGeom>
        </p:spPr>
      </p:pic>
      <p:pic>
        <p:nvPicPr>
          <p:cNvPr id="10" name="Picture 9" descr="PSI Logo.JPG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7795" y="0"/>
            <a:ext cx="923658" cy="923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17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IT Security Audit</a:t>
            </a:r>
            <a:br>
              <a:rPr lang="en-US" dirty="0" smtClean="0"/>
            </a:br>
            <a:r>
              <a:rPr lang="en-US" sz="2800" dirty="0" smtClean="0"/>
              <a:t>Scope of Effort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Mike A’Hearn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236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Audit is meant to assess node operations within its larger environment</a:t>
            </a:r>
          </a:p>
          <a:p>
            <a:pPr lvl="1"/>
            <a:r>
              <a:rPr lang="en-US" dirty="0" smtClean="0"/>
              <a:t>i.e., not intended to set an absolute standard</a:t>
            </a:r>
          </a:p>
          <a:p>
            <a:pPr lvl="1"/>
            <a:r>
              <a:rPr lang="en-US" dirty="0" smtClean="0"/>
              <a:t>intended to find significant weaknesses</a:t>
            </a:r>
          </a:p>
          <a:p>
            <a:pPr lvl="1"/>
            <a:r>
              <a:rPr lang="en-US" dirty="0" smtClean="0"/>
              <a:t>focused on operational computers, not personal laptops or general purpose office computers</a:t>
            </a:r>
          </a:p>
          <a:p>
            <a:r>
              <a:rPr lang="en-US" dirty="0" smtClean="0"/>
              <a:t>SBN-UMD environment</a:t>
            </a:r>
          </a:p>
          <a:p>
            <a:pPr lvl="1"/>
            <a:r>
              <a:rPr lang="en-US" dirty="0" smtClean="0"/>
              <a:t>a very open campus network</a:t>
            </a:r>
          </a:p>
          <a:p>
            <a:pPr lvl="1"/>
            <a:r>
              <a:rPr lang="en-US" dirty="0" smtClean="0"/>
              <a:t>campus provides some limited security tools</a:t>
            </a:r>
          </a:p>
          <a:p>
            <a:pPr lvl="1"/>
            <a:r>
              <a:rPr lang="en-US" dirty="0" smtClean="0"/>
              <a:t>Department of Astronomy manages accounts and maintains operating systems for LINUX </a:t>
            </a:r>
            <a:r>
              <a:rPr lang="en-US" dirty="0" smtClean="0"/>
              <a:t>machines across the entire departmental research network – main security</a:t>
            </a:r>
          </a:p>
          <a:p>
            <a:pPr lvl="1"/>
            <a:r>
              <a:rPr lang="en-US" dirty="0" smtClean="0"/>
              <a:t>SBN can add on some security within the </a:t>
            </a:r>
            <a:r>
              <a:rPr lang="en-US" dirty="0" err="1" smtClean="0"/>
              <a:t>Astro</a:t>
            </a:r>
            <a:r>
              <a:rPr lang="en-US" dirty="0" smtClean="0"/>
              <a:t> </a:t>
            </a:r>
            <a:r>
              <a:rPr lang="en-US" dirty="0" err="1" smtClean="0"/>
              <a:t>Dept</a:t>
            </a:r>
            <a:r>
              <a:rPr lang="en-US" dirty="0" smtClean="0"/>
              <a:t> environment</a:t>
            </a:r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915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Audit Effort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Includes all people involved, whether or not supported by SBN</a:t>
            </a:r>
          </a:p>
          <a:p>
            <a:pPr lvl="1"/>
            <a:r>
              <a:rPr lang="en-US" dirty="0" smtClean="0"/>
              <a:t>5 active participants (3 SBN + 2 </a:t>
            </a:r>
            <a:r>
              <a:rPr lang="en-US" dirty="0" err="1" smtClean="0"/>
              <a:t>Astro</a:t>
            </a:r>
            <a:r>
              <a:rPr lang="en-US" dirty="0" smtClean="0"/>
              <a:t> </a:t>
            </a:r>
            <a:r>
              <a:rPr lang="en-US" dirty="0" err="1" smtClean="0"/>
              <a:t>Dept</a:t>
            </a:r>
            <a:r>
              <a:rPr lang="en-US" dirty="0" smtClean="0"/>
              <a:t>; no campus)</a:t>
            </a:r>
            <a:endParaRPr lang="en-US" dirty="0" smtClean="0"/>
          </a:p>
          <a:p>
            <a:pPr lvl="1"/>
            <a:r>
              <a:rPr lang="en-US" dirty="0" smtClean="0"/>
              <a:t>2 management (</a:t>
            </a:r>
            <a:r>
              <a:rPr lang="en-US" dirty="0" err="1" smtClean="0"/>
              <a:t>mfa</a:t>
            </a:r>
            <a:r>
              <a:rPr lang="en-US" dirty="0" smtClean="0"/>
              <a:t> &amp; </a:t>
            </a:r>
            <a:r>
              <a:rPr lang="en-US" dirty="0" err="1" smtClean="0"/>
              <a:t>lk</a:t>
            </a:r>
            <a:r>
              <a:rPr lang="en-US" dirty="0" smtClean="0"/>
              <a:t>)</a:t>
            </a:r>
          </a:p>
          <a:p>
            <a:r>
              <a:rPr lang="en-US" dirty="0" smtClean="0"/>
              <a:t>Total effort</a:t>
            </a:r>
          </a:p>
          <a:p>
            <a:pPr lvl="1"/>
            <a:r>
              <a:rPr lang="en-US" dirty="0" smtClean="0"/>
              <a:t>9 person days</a:t>
            </a:r>
          </a:p>
          <a:p>
            <a:pPr lvl="2"/>
            <a:r>
              <a:rPr lang="en-US" dirty="0" smtClean="0"/>
              <a:t>mostly ACR organizing schedules and extensive background reading</a:t>
            </a:r>
          </a:p>
          <a:p>
            <a:pPr lvl="2"/>
            <a:r>
              <a:rPr lang="en-US" dirty="0" smtClean="0"/>
              <a:t>others were all &lt; 0.5 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073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Remediation Effort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None yet expended – only crude estimates</a:t>
            </a:r>
          </a:p>
          <a:p>
            <a:r>
              <a:rPr lang="en-US" dirty="0" smtClean="0"/>
              <a:t>Remediate only the high priority items as discussed in </a:t>
            </a:r>
            <a:r>
              <a:rPr lang="en-US" dirty="0" err="1" smtClean="0"/>
              <a:t>outbrief</a:t>
            </a:r>
            <a:endParaRPr lang="en-US" dirty="0" smtClean="0"/>
          </a:p>
          <a:p>
            <a:r>
              <a:rPr lang="en-US" dirty="0" smtClean="0"/>
              <a:t>Some we clearly should do, some we can’t </a:t>
            </a:r>
            <a:r>
              <a:rPr lang="en-US" dirty="0" smtClean="0"/>
              <a:t>control or don’t have expertise to implement</a:t>
            </a:r>
            <a:endParaRPr lang="en-US" dirty="0" smtClean="0"/>
          </a:p>
          <a:p>
            <a:r>
              <a:rPr lang="en-US" dirty="0" smtClean="0"/>
              <a:t>Total estimate</a:t>
            </a:r>
          </a:p>
          <a:p>
            <a:pPr lvl="1"/>
            <a:r>
              <a:rPr lang="en-US" dirty="0" smtClean="0"/>
              <a:t>One time </a:t>
            </a:r>
            <a:r>
              <a:rPr lang="en-US" smtClean="0"/>
              <a:t>costs </a:t>
            </a:r>
            <a:r>
              <a:rPr lang="en-US" smtClean="0"/>
              <a:t>∼9 </a:t>
            </a:r>
            <a:r>
              <a:rPr lang="en-US" dirty="0" smtClean="0"/>
              <a:t>person </a:t>
            </a:r>
            <a:r>
              <a:rPr lang="en-US" dirty="0" smtClean="0"/>
              <a:t>weeks, possibly new </a:t>
            </a:r>
            <a:r>
              <a:rPr lang="en-US" dirty="0" smtClean="0"/>
              <a:t>hardware and/or purchased software</a:t>
            </a:r>
            <a:endParaRPr lang="en-US" dirty="0" smtClean="0"/>
          </a:p>
          <a:p>
            <a:pPr lvl="1"/>
            <a:r>
              <a:rPr lang="en-US" dirty="0" smtClean="0"/>
              <a:t>Ongoing costs </a:t>
            </a:r>
            <a:r>
              <a:rPr lang="en-US" dirty="0" smtClean="0"/>
              <a:t>near 3</a:t>
            </a:r>
            <a:r>
              <a:rPr lang="en-US" dirty="0" smtClean="0"/>
              <a:t> </a:t>
            </a:r>
            <a:r>
              <a:rPr lang="en-US" dirty="0" smtClean="0"/>
              <a:t>person weeks/year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917518"/>
      </p:ext>
    </p:extLst>
  </p:cSld>
  <p:clrMapOvr>
    <a:masterClrMapping/>
  </p:clrMapOvr>
</p:sld>
</file>

<file path=ppt/theme/theme1.xml><?xml version="1.0" encoding="utf-8"?>
<a:theme xmlns:a="http://schemas.openxmlformats.org/drawingml/2006/main" name="SBN 15020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SBN 150202.potx</Template>
  <TotalTime>126</TotalTime>
  <Words>206</Words>
  <Application>Microsoft Macintosh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SBN 150202</vt:lpstr>
      <vt:lpstr>IT Security Audit Scope of Effort</vt:lpstr>
      <vt:lpstr>Background</vt:lpstr>
      <vt:lpstr>Audit Effort</vt:lpstr>
      <vt:lpstr>Remediation Effort</vt:lpstr>
    </vt:vector>
  </TitlesOfParts>
  <Company>University of Maryland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F. A'Hearn</dc:creator>
  <cp:lastModifiedBy>Michael F. A'Hearn</cp:lastModifiedBy>
  <cp:revision>9</cp:revision>
  <dcterms:created xsi:type="dcterms:W3CDTF">2014-01-02T15:56:36Z</dcterms:created>
  <dcterms:modified xsi:type="dcterms:W3CDTF">2016-02-04T17:58:45Z</dcterms:modified>
</cp:coreProperties>
</file>